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61" r:id="rId6"/>
    <p:sldId id="262" r:id="rId7"/>
    <p:sldId id="263" r:id="rId8"/>
    <p:sldId id="264" r:id="rId9"/>
    <p:sldId id="259" r:id="rId10"/>
    <p:sldId id="26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ta-I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a-I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ta-IN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a-I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a-IN" dirty="0" smtClean="0"/>
              <a:t>       </a:t>
            </a:r>
            <a:r>
              <a:rPr lang="ta-IN" sz="6600" dirty="0" smtClean="0"/>
              <a:t>ZAGREB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a-IN" sz="3600" dirty="0" smtClean="0"/>
              <a:t>         </a:t>
            </a:r>
          </a:p>
          <a:p>
            <a:r>
              <a:rPr lang="ta-IN" sz="3600" dirty="0"/>
              <a:t> </a:t>
            </a:r>
            <a:r>
              <a:rPr lang="ta-IN" sz="3600" dirty="0" smtClean="0"/>
              <a:t>                             City of art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490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06" y="136605"/>
            <a:ext cx="7313613" cy="868362"/>
          </a:xfrm>
        </p:spPr>
        <p:txBody>
          <a:bodyPr/>
          <a:lstStyle/>
          <a:p>
            <a:r>
              <a:rPr lang="ta-IN" dirty="0" smtClean="0"/>
              <a:t>Medvednica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525682"/>
            <a:ext cx="9144000" cy="1204651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The city is protected from the cold northern winds by the mountain of </a:t>
            </a:r>
            <a:r>
              <a:rPr lang="en-US" b="1" dirty="0" err="1" smtClean="0">
                <a:latin typeface="Times New Roman"/>
                <a:cs typeface="Times New Roman"/>
              </a:rPr>
              <a:t>Medvednica</a:t>
            </a:r>
            <a:r>
              <a:rPr lang="ta-IN" b="1" dirty="0" smtClean="0">
                <a:latin typeface="Times New Roman"/>
                <a:cs typeface="Times New Roman"/>
              </a:rPr>
              <a:t> </a:t>
            </a:r>
            <a:r>
              <a:rPr lang="ta-IN" dirty="0" smtClean="0">
                <a:latin typeface="Times New Roman"/>
                <a:cs typeface="Times New Roman"/>
              </a:rPr>
              <a:t>(Bear Hills)</a:t>
            </a:r>
            <a:r>
              <a:rPr lang="ta-IN" b="1" dirty="0" smtClean="0">
                <a:latin typeface="Times New Roman"/>
                <a:cs typeface="Times New Roman"/>
              </a:rPr>
              <a:t> </a:t>
            </a:r>
            <a:r>
              <a:rPr lang="ta-IN" dirty="0" smtClean="0">
                <a:latin typeface="Times New Roman"/>
                <a:cs typeface="Times New Roman"/>
              </a:rPr>
              <a:t>, a popular destination where you can find spaces for recreation.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be28adfff47893c4519c1307dc6b8866_X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8" y="934316"/>
            <a:ext cx="7633365" cy="45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1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057"/>
            <a:ext cx="7313613" cy="868362"/>
          </a:xfrm>
        </p:spPr>
        <p:txBody>
          <a:bodyPr/>
          <a:lstStyle/>
          <a:p>
            <a:r>
              <a:rPr lang="ta-IN" dirty="0" smtClean="0"/>
              <a:t>Public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3611301" cy="5486400"/>
          </a:xfrm>
        </p:spPr>
        <p:txBody>
          <a:bodyPr/>
          <a:lstStyle/>
          <a:p>
            <a:r>
              <a:rPr lang="ta-IN" dirty="0" smtClean="0"/>
              <a:t>The public transportation company ZET operates trams and buses.</a:t>
            </a:r>
          </a:p>
          <a:p>
            <a:r>
              <a:rPr lang="ta-IN" dirty="0" smtClean="0"/>
              <a:t>They are known for their blue colour.</a:t>
            </a:r>
            <a:endParaRPr lang="en-US" dirty="0"/>
          </a:p>
        </p:txBody>
      </p:sp>
      <p:pic>
        <p:nvPicPr>
          <p:cNvPr id="4" name="Picture 3" descr="ZET_tram&amp;bu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540" y="1371600"/>
            <a:ext cx="4273003" cy="30746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89285" y="56397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funicular </a:t>
            </a:r>
            <a:r>
              <a:rPr lang="en-US" sz="2400" dirty="0"/>
              <a:t>in the historic part of the city is </a:t>
            </a:r>
            <a:r>
              <a:rPr lang="en-US" sz="2400" dirty="0" smtClean="0"/>
              <a:t>a </a:t>
            </a:r>
            <a:r>
              <a:rPr lang="en-US" sz="2400" dirty="0"/>
              <a:t>tourist attraction.</a:t>
            </a:r>
          </a:p>
        </p:txBody>
      </p:sp>
      <p:pic>
        <p:nvPicPr>
          <p:cNvPr id="6" name="Picture 5" descr="uspinjač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8" y="4697177"/>
            <a:ext cx="4046011" cy="18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8331"/>
            <a:ext cx="7313613" cy="868362"/>
          </a:xfrm>
        </p:spPr>
        <p:txBody>
          <a:bodyPr/>
          <a:lstStyle/>
          <a:p>
            <a:r>
              <a:rPr lang="ta-IN" dirty="0" smtClean="0"/>
              <a:t>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3602"/>
            <a:ext cx="9144000" cy="5614398"/>
          </a:xfrm>
        </p:spPr>
        <p:txBody>
          <a:bodyPr/>
          <a:lstStyle/>
          <a:p>
            <a:r>
              <a:rPr lang="ta-IN" dirty="0" smtClean="0"/>
              <a:t>Dinamo Zagreb is a Croatian football club based in Zagreb.</a:t>
            </a:r>
          </a:p>
          <a:p>
            <a:r>
              <a:rPr lang="ta-IN" dirty="0" smtClean="0"/>
              <a:t>They are the most successful club in Croatian football.</a:t>
            </a:r>
          </a:p>
          <a:p>
            <a:r>
              <a:rPr lang="ta-IN" dirty="0" smtClean="0"/>
              <a:t>They play their home matches at Stadion Maksimir.</a:t>
            </a:r>
            <a:endParaRPr lang="en-US" dirty="0"/>
          </a:p>
        </p:txBody>
      </p:sp>
      <p:pic>
        <p:nvPicPr>
          <p:cNvPr id="4" name="Picture 3" descr="Dinamo-Zagre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9" y="3087751"/>
            <a:ext cx="2706903" cy="2706903"/>
          </a:xfrm>
          <a:prstGeom prst="rect">
            <a:avLst/>
          </a:prstGeom>
        </p:spPr>
      </p:pic>
      <p:pic>
        <p:nvPicPr>
          <p:cNvPr id="5" name="Picture 4" descr="800px-Lazio_v_Maribor_201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186" y="3492668"/>
            <a:ext cx="5982813" cy="336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70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8331"/>
            <a:ext cx="7313613" cy="868362"/>
          </a:xfrm>
        </p:spPr>
        <p:txBody>
          <a:bodyPr/>
          <a:lstStyle/>
          <a:p>
            <a:r>
              <a:rPr lang="ta-IN" dirty="0" smtClean="0"/>
              <a:t>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55498" cy="5486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oudy Old Style"/>
                <a:cs typeface="Goudy Old Style"/>
              </a:rPr>
              <a:t>Domestic products which deserve to be tasted include turkey, duck or goose with </a:t>
            </a:r>
            <a:r>
              <a:rPr lang="en-US" sz="3200" i="1" dirty="0">
                <a:latin typeface="Goudy Old Style"/>
                <a:cs typeface="Goudy Old Style"/>
              </a:rPr>
              <a:t>mlinci (a kind of pasta), štrukli</a:t>
            </a:r>
            <a:r>
              <a:rPr lang="en-US" sz="3200" dirty="0">
                <a:latin typeface="Goudy Old Style"/>
                <a:cs typeface="Goudy Old Style"/>
              </a:rPr>
              <a:t> (cottage </a:t>
            </a:r>
            <a:r>
              <a:rPr lang="en-US" sz="3200" dirty="0" smtClean="0">
                <a:latin typeface="Goudy Old Style"/>
                <a:cs typeface="Goudy Old Style"/>
              </a:rPr>
              <a:t>cheese </a:t>
            </a:r>
            <a:r>
              <a:rPr lang="en-US" sz="3200" dirty="0">
                <a:latin typeface="Goudy Old Style"/>
                <a:cs typeface="Goudy Old Style"/>
              </a:rPr>
              <a:t>strudel), </a:t>
            </a:r>
            <a:r>
              <a:rPr lang="en-US" sz="3200" i="1" dirty="0">
                <a:latin typeface="Goudy Old Style"/>
                <a:cs typeface="Goudy Old Style"/>
              </a:rPr>
              <a:t>sir i vrhnje</a:t>
            </a:r>
            <a:r>
              <a:rPr lang="en-US" sz="3200" dirty="0">
                <a:latin typeface="Goudy Old Style"/>
                <a:cs typeface="Goudy Old Style"/>
              </a:rPr>
              <a:t> (cottage cheese with cream), </a:t>
            </a:r>
            <a:r>
              <a:rPr lang="en-US" sz="3200" i="1" dirty="0">
                <a:latin typeface="Goudy Old Style"/>
                <a:cs typeface="Goudy Old Style"/>
              </a:rPr>
              <a:t>kremšnite</a:t>
            </a:r>
            <a:r>
              <a:rPr lang="en-US" sz="3200" dirty="0">
                <a:latin typeface="Goudy Old Style"/>
                <a:cs typeface="Goudy Old Style"/>
              </a:rPr>
              <a:t> (custard slices in flaky pastry), and </a:t>
            </a:r>
            <a:r>
              <a:rPr lang="en-US" sz="3200" i="1" dirty="0">
                <a:latin typeface="Goudy Old Style"/>
                <a:cs typeface="Goudy Old Style"/>
              </a:rPr>
              <a:t>orehnjača</a:t>
            </a:r>
            <a:r>
              <a:rPr lang="en-US" sz="3200" dirty="0">
                <a:latin typeface="Goudy Old Style"/>
                <a:cs typeface="Goudy Old Style"/>
              </a:rPr>
              <a:t> (traditional walnut roll).</a:t>
            </a:r>
          </a:p>
        </p:txBody>
      </p:sp>
    </p:spTree>
    <p:extLst>
      <p:ext uri="{BB962C8B-B14F-4D97-AF65-F5344CB8AC3E}">
        <p14:creationId xmlns:p14="http://schemas.microsoft.com/office/powerpoint/2010/main" val="262081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splanade-Zagreb-Hotel-Le-Bistro-Esplanade-Strukle-750x46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5" b="5275"/>
          <a:stretch>
            <a:fillRect/>
          </a:stretch>
        </p:blipFill>
        <p:spPr>
          <a:xfrm>
            <a:off x="186850" y="213710"/>
            <a:ext cx="4600364" cy="2551319"/>
          </a:xfrm>
        </p:spPr>
      </p:pic>
      <p:sp>
        <p:nvSpPr>
          <p:cNvPr id="5" name="TextBox 4"/>
          <p:cNvSpPr txBox="1"/>
          <p:nvPr/>
        </p:nvSpPr>
        <p:spPr>
          <a:xfrm>
            <a:off x="186850" y="2884097"/>
            <a:ext cx="2209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 smtClean="0"/>
              <a:t>ŠTRUKLI</a:t>
            </a:r>
            <a:endParaRPr lang="en-US" dirty="0"/>
          </a:p>
        </p:txBody>
      </p:sp>
      <p:pic>
        <p:nvPicPr>
          <p:cNvPr id="6" name="Picture 5" descr="image.php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56" y="737371"/>
            <a:ext cx="3350044" cy="2027658"/>
          </a:xfrm>
          <a:prstGeom prst="rect">
            <a:avLst/>
          </a:prstGeom>
        </p:spPr>
      </p:pic>
      <p:pic>
        <p:nvPicPr>
          <p:cNvPr id="7" name="Picture 6" descr="recept_orehnjaca_veli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8" y="4260058"/>
            <a:ext cx="2540000" cy="2540000"/>
          </a:xfrm>
          <a:prstGeom prst="rect">
            <a:avLst/>
          </a:prstGeom>
        </p:spPr>
      </p:pic>
      <p:pic>
        <p:nvPicPr>
          <p:cNvPr id="8" name="Picture 7" descr="sir_311210_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34" y="3512865"/>
            <a:ext cx="3350044" cy="2220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28428" y="2884097"/>
            <a:ext cx="181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 smtClean="0"/>
              <a:t>KREMŠNITA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568" y="3730806"/>
            <a:ext cx="1757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 smtClean="0"/>
              <a:t>OREHNJAČA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16645" y="6098940"/>
            <a:ext cx="228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 smtClean="0"/>
              <a:t>SIR I VRHNJE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Capital 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a-IN" dirty="0" smtClean="0"/>
              <a:t>Zagreb is the capital and the largest city of Croatia.</a:t>
            </a:r>
          </a:p>
          <a:p>
            <a:r>
              <a:rPr lang="ta-IN" dirty="0" smtClean="0"/>
              <a:t>The population is about 800 000 </a:t>
            </a:r>
          </a:p>
          <a:p>
            <a:r>
              <a:rPr lang="ta-IN" dirty="0" smtClean="0"/>
              <a:t>The biggest city districts are Donji Grad, Trnje, Trešnjevka, Maksimir, Novi Zagreb and Medvešćak.</a:t>
            </a:r>
          </a:p>
          <a:p>
            <a:endParaRPr lang="ta-IN" dirty="0" smtClean="0"/>
          </a:p>
          <a:p>
            <a:endParaRPr lang="ta-I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58" y="1371600"/>
            <a:ext cx="3275440" cy="4206458"/>
          </a:xfrm>
        </p:spPr>
        <p:txBody>
          <a:bodyPr>
            <a:normAutofit/>
          </a:bodyPr>
          <a:lstStyle/>
          <a:p>
            <a:r>
              <a:rPr lang="hr-HR" dirty="0"/>
              <a:t>Zagreb as we know it today, which is to say its historical centre, dates back to the Middle Ages, and the settlements on two hills: secular </a:t>
            </a:r>
            <a:r>
              <a:rPr lang="hr-HR" b="1" dirty="0"/>
              <a:t>Gradec</a:t>
            </a:r>
            <a:r>
              <a:rPr lang="hr-HR" dirty="0"/>
              <a:t>, today known as the Upper Town; and ecclesiastical </a:t>
            </a:r>
            <a:r>
              <a:rPr lang="hr-HR" b="1" dirty="0"/>
              <a:t>Kaptol</a:t>
            </a:r>
            <a:r>
              <a:rPr lang="hr-HR" dirty="0" smtClean="0"/>
              <a:t>.</a:t>
            </a:r>
            <a:r>
              <a:rPr lang="en-US" dirty="0"/>
              <a:t> </a:t>
            </a:r>
            <a:endParaRPr lang="hr-HR" dirty="0"/>
          </a:p>
          <a:p>
            <a:endParaRPr lang="en-US" dirty="0"/>
          </a:p>
        </p:txBody>
      </p:sp>
      <p:pic>
        <p:nvPicPr>
          <p:cNvPr id="4" name="Picture 3" descr="Gradec i Kapto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247" y="2605713"/>
            <a:ext cx="5306099" cy="37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3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3613" cy="868362"/>
          </a:xfrm>
        </p:spPr>
        <p:txBody>
          <a:bodyPr/>
          <a:lstStyle/>
          <a:p>
            <a:r>
              <a:rPr lang="ta-IN" dirty="0" smtClean="0"/>
              <a:t>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12" y="894549"/>
            <a:ext cx="8879351" cy="1986138"/>
          </a:xfrm>
        </p:spPr>
        <p:txBody>
          <a:bodyPr>
            <a:normAutofit fontScale="92500"/>
          </a:bodyPr>
          <a:lstStyle/>
          <a:p>
            <a:r>
              <a:rPr lang="en-US" dirty="0"/>
              <a:t>The first written record of Zagreb dates back to </a:t>
            </a:r>
            <a:r>
              <a:rPr lang="en-US" b="1" dirty="0"/>
              <a:t>1094 </a:t>
            </a:r>
            <a:r>
              <a:rPr lang="en-US" dirty="0"/>
              <a:t>when the Hungarian king </a:t>
            </a:r>
            <a:r>
              <a:rPr lang="en-US" dirty="0" err="1"/>
              <a:t>Ladislav</a:t>
            </a:r>
            <a:r>
              <a:rPr lang="en-US" dirty="0"/>
              <a:t> established the </a:t>
            </a:r>
            <a:r>
              <a:rPr lang="en-US" dirty="0" err="1"/>
              <a:t>Kaptol</a:t>
            </a:r>
            <a:r>
              <a:rPr lang="en-US" dirty="0"/>
              <a:t> diocese on his way to the Adriatic Sea. </a:t>
            </a:r>
            <a:r>
              <a:rPr lang="hr-HR" dirty="0"/>
              <a:t>The </a:t>
            </a:r>
            <a:r>
              <a:rPr lang="hr-HR" b="1" dirty="0"/>
              <a:t>Zagreb Cathedral </a:t>
            </a:r>
            <a:r>
              <a:rPr lang="hr-HR" dirty="0"/>
              <a:t>still dominates the skyline with its neo-Gothic style, while the </a:t>
            </a:r>
            <a:r>
              <a:rPr lang="hr-HR" b="1" dirty="0"/>
              <a:t>Renaissance walls </a:t>
            </a:r>
            <a:r>
              <a:rPr lang="hr-HR" dirty="0"/>
              <a:t>surrounding it are rare preserved examples of their kind in this part of Europe.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zagrebacka_katedral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243" y="2370020"/>
            <a:ext cx="4333757" cy="2694466"/>
          </a:xfrm>
          <a:prstGeom prst="rect">
            <a:avLst/>
          </a:prstGeom>
        </p:spPr>
      </p:pic>
      <p:pic>
        <p:nvPicPr>
          <p:cNvPr id="5" name="Picture 4" descr="300px-St_Marks_Church_Zagr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2770"/>
            <a:ext cx="3247127" cy="25652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47127" y="5706094"/>
            <a:ext cx="44909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/>
              <a:t>The Church of St. Marko is the parish church of old Zagreb, located in St. Marko's Square.</a:t>
            </a:r>
          </a:p>
        </p:txBody>
      </p:sp>
    </p:spTree>
    <p:extLst>
      <p:ext uri="{BB962C8B-B14F-4D97-AF65-F5344CB8AC3E}">
        <p14:creationId xmlns:p14="http://schemas.microsoft.com/office/powerpoint/2010/main" val="26510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The Lotrščak tower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88528" y="1735137"/>
            <a:ext cx="4019629" cy="502138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In the mid-13th century the Tatars ravaged Hungary and their king Bela IV fled to Zagreb where its citizens provided him with a refuge. In gratitude, in 1242 Béla gave Gradec a charter proclaiming it a free royal city. His generosity is symbolically reenacted every day by the blasting of the cannonat noon from the </a:t>
            </a:r>
            <a:r>
              <a:rPr lang="hr-HR" dirty="0" smtClean="0">
                <a:latin typeface="Times New Roman"/>
                <a:cs typeface="Times New Roman"/>
              </a:rPr>
              <a:t>Lotrš</a:t>
            </a:r>
            <a:r>
              <a:rPr lang="ta-IN" dirty="0">
                <a:latin typeface="Times New Roman"/>
                <a:cs typeface="Times New Roman"/>
              </a:rPr>
              <a:t>č</a:t>
            </a:r>
            <a:r>
              <a:rPr lang="hr-HR" dirty="0" smtClean="0">
                <a:latin typeface="Times New Roman"/>
                <a:cs typeface="Times New Roman"/>
              </a:rPr>
              <a:t>ak</a:t>
            </a:r>
            <a:r>
              <a:rPr lang="hr-HR" b="1" dirty="0" smtClean="0"/>
              <a:t> </a:t>
            </a:r>
            <a:r>
              <a:rPr lang="hr-HR" b="1" dirty="0"/>
              <a:t>tower </a:t>
            </a:r>
            <a:r>
              <a:rPr lang="hr-HR" dirty="0"/>
              <a:t>overlooking central Zagreb. </a:t>
            </a:r>
          </a:p>
          <a:p>
            <a:endParaRPr lang="en-US" dirty="0"/>
          </a:p>
        </p:txBody>
      </p:sp>
      <p:pic>
        <p:nvPicPr>
          <p:cNvPr id="8" name="Picture 7" descr="0aba7804-4ae9-44b7-b06e-715139bbd62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241"/>
            <a:ext cx="5025634" cy="33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5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1358"/>
            <a:ext cx="7313613" cy="868362"/>
          </a:xfrm>
        </p:spPr>
        <p:txBody>
          <a:bodyPr/>
          <a:lstStyle/>
          <a:p>
            <a:r>
              <a:rPr lang="ta-IN" dirty="0" smtClean="0"/>
              <a:t>Kamenita vrata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2634"/>
            <a:ext cx="7313613" cy="4056062"/>
          </a:xfrm>
        </p:spPr>
        <p:txBody>
          <a:bodyPr/>
          <a:lstStyle/>
          <a:p>
            <a:r>
              <a:rPr lang="hr-HR" dirty="0"/>
              <a:t>In the Middle Ages bells were sounded to warn the citizens to return to the fort as the gates to the city were about to be closed and locked. </a:t>
            </a:r>
            <a:endParaRPr lang="en-US" dirty="0"/>
          </a:p>
        </p:txBody>
      </p:sp>
      <p:pic>
        <p:nvPicPr>
          <p:cNvPr id="5" name="Picture 4" descr="0000908226_l_0_mhgyo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41827"/>
            <a:ext cx="5635248" cy="37861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39590" y="2239081"/>
            <a:ext cx="330441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/>
              <a:t>The only gate preserved from the Middle Ages, </a:t>
            </a:r>
            <a:r>
              <a:rPr lang="hr-HR" sz="2400" b="1" dirty="0"/>
              <a:t>Kamenita vrata</a:t>
            </a:r>
            <a:r>
              <a:rPr lang="ta-IN" sz="2400" b="1" dirty="0"/>
              <a:t> </a:t>
            </a:r>
            <a:r>
              <a:rPr lang="ta-IN" sz="2400" dirty="0">
                <a:latin typeface="Times New Roman"/>
                <a:cs typeface="Times New Roman"/>
              </a:rPr>
              <a:t>(Stone door)</a:t>
            </a:r>
            <a:r>
              <a:rPr lang="hr-HR" sz="2400" dirty="0"/>
              <a:t>, was burned down in the first half of the 18th century. </a:t>
            </a:r>
            <a:endParaRPr lang="ta-IN" sz="2400" dirty="0" smtClean="0"/>
          </a:p>
          <a:p>
            <a:r>
              <a:rPr lang="hr-HR" sz="2400" dirty="0" smtClean="0"/>
              <a:t>Miraculously</a:t>
            </a:r>
            <a:r>
              <a:rPr lang="hr-HR" sz="2400" dirty="0"/>
              <a:t>, the only thing saved in the fire was an icon of the Virgin Mary that still occupies its prime spot in the wall. </a:t>
            </a:r>
          </a:p>
        </p:txBody>
      </p:sp>
    </p:spTree>
    <p:extLst>
      <p:ext uri="{BB962C8B-B14F-4D97-AF65-F5344CB8AC3E}">
        <p14:creationId xmlns:p14="http://schemas.microsoft.com/office/powerpoint/2010/main" val="28924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a-IN" dirty="0" smtClean="0"/>
              <a:t>The ban Josip Jelačić square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5430" y="1735137"/>
            <a:ext cx="3653017" cy="5021383"/>
          </a:xfrm>
        </p:spPr>
        <p:txBody>
          <a:bodyPr>
            <a:normAutofit/>
          </a:bodyPr>
          <a:lstStyle/>
          <a:p>
            <a:r>
              <a:rPr lang="hr-HR" dirty="0"/>
              <a:t>In time the threats of attack subsided and the city started to spread out around the valley.</a:t>
            </a:r>
            <a:br>
              <a:rPr lang="hr-HR" dirty="0"/>
            </a:br>
            <a:r>
              <a:rPr lang="hr-HR" dirty="0"/>
              <a:t>A trading centre below the two settlements evolved into what is now the main square of </a:t>
            </a:r>
            <a:r>
              <a:rPr lang="hr-HR" b="1" dirty="0"/>
              <a:t>Ban Josip </a:t>
            </a:r>
            <a:r>
              <a:rPr lang="hr-HR" b="1" dirty="0" smtClean="0"/>
              <a:t>Jela</a:t>
            </a:r>
            <a:r>
              <a:rPr lang="ta-IN" dirty="0" smtClean="0">
                <a:latin typeface="Times New Roman"/>
                <a:cs typeface="Times New Roman"/>
              </a:rPr>
              <a:t>čić</a:t>
            </a:r>
            <a:r>
              <a:rPr lang="hr-HR" dirty="0" smtClean="0"/>
              <a:t>. </a:t>
            </a:r>
            <a:r>
              <a:rPr lang="hr-HR" dirty="0"/>
              <a:t>This is the heart of the city and a meeting point for all Zagreb citizens.</a:t>
            </a:r>
          </a:p>
          <a:p>
            <a:endParaRPr lang="en-US" dirty="0"/>
          </a:p>
        </p:txBody>
      </p:sp>
      <p:pic>
        <p:nvPicPr>
          <p:cNvPr id="7" name="Picture 6" descr="b3710a22ae54b766eb040c322e846b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155" y="2487867"/>
            <a:ext cx="5826845" cy="43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263"/>
            <a:ext cx="7313613" cy="868362"/>
          </a:xfrm>
        </p:spPr>
        <p:txBody>
          <a:bodyPr/>
          <a:lstStyle/>
          <a:p>
            <a:r>
              <a:rPr lang="ta-IN" dirty="0" smtClean="0"/>
              <a:t>Croatian National </a:t>
            </a:r>
            <a:r>
              <a:rPr lang="ta-IN" dirty="0"/>
              <a:t>T</a:t>
            </a:r>
            <a:r>
              <a:rPr lang="ta-IN" dirty="0" smtClean="0"/>
              <a:t>heatre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915" y="5254851"/>
            <a:ext cx="7767817" cy="2177247"/>
          </a:xfrm>
        </p:spPr>
        <p:txBody>
          <a:bodyPr>
            <a:normAutofit/>
          </a:bodyPr>
          <a:lstStyle/>
          <a:p>
            <a:r>
              <a:rPr lang="hr-HR" dirty="0"/>
              <a:t>Zagreb enjoys a rich cultural life. Around 30 theatres are active in the city, some with regular programmes, some occasional. </a:t>
            </a:r>
            <a:r>
              <a:rPr lang="hr-HR" b="1" dirty="0"/>
              <a:t>Croatian National Theatre </a:t>
            </a:r>
            <a:r>
              <a:rPr lang="hr-HR" dirty="0"/>
              <a:t>is the national home of ballet, opera and drama. </a:t>
            </a:r>
          </a:p>
          <a:p>
            <a:endParaRPr lang="en-US" dirty="0"/>
          </a:p>
        </p:txBody>
      </p:sp>
      <p:pic>
        <p:nvPicPr>
          <p:cNvPr id="4" name="Picture 3" descr="Zagreb-HN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75" y="1357432"/>
            <a:ext cx="5983617" cy="398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3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2075"/>
            <a:ext cx="7313613" cy="868362"/>
          </a:xfrm>
        </p:spPr>
        <p:txBody>
          <a:bodyPr/>
          <a:lstStyle/>
          <a:p>
            <a:r>
              <a:rPr lang="ta-IN" dirty="0" smtClean="0"/>
              <a:t>River Sava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21198"/>
            <a:ext cx="7313613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 </a:t>
            </a:r>
            <a:r>
              <a:rPr lang="ta-IN" dirty="0" smtClean="0">
                <a:latin typeface="Times New Roman"/>
                <a:cs typeface="Times New Roman"/>
              </a:rPr>
              <a:t>Zagreb</a:t>
            </a:r>
            <a:r>
              <a:rPr lang="en-US" dirty="0" smtClean="0"/>
              <a:t> </a:t>
            </a:r>
            <a:r>
              <a:rPr lang="en-US" dirty="0"/>
              <a:t>is located in the northwest of the country, along the </a:t>
            </a:r>
            <a:r>
              <a:rPr lang="en-US" dirty="0">
                <a:solidFill>
                  <a:srgbClr val="000000"/>
                </a:solidFill>
              </a:rPr>
              <a:t>Sava </a:t>
            </a:r>
            <a:r>
              <a:rPr lang="en-US" dirty="0" smtClean="0">
                <a:solidFill>
                  <a:srgbClr val="000000"/>
                </a:solidFill>
              </a:rPr>
              <a:t>river</a:t>
            </a:r>
            <a:r>
              <a:rPr lang="ta-IN" dirty="0" smtClean="0">
                <a:solidFill>
                  <a:srgbClr val="000000"/>
                </a:solidFill>
              </a:rPr>
              <a:t>.</a:t>
            </a:r>
            <a:r>
              <a:rPr lang="hr-HR" dirty="0" smtClean="0">
                <a:solidFill>
                  <a:srgbClr val="000000"/>
                </a:solidFill>
              </a:rPr>
              <a:t>For </a:t>
            </a:r>
            <a:r>
              <a:rPr lang="hr-HR" dirty="0"/>
              <a:t>centuries, the Sava had been flooding the valley while protecting citizens from medieval invasion and serving as a link to distant lands. From the mid-20th century it became the border between the old town of Zagreb and </a:t>
            </a:r>
            <a:r>
              <a:rPr lang="hr-HR" b="1" dirty="0"/>
              <a:t>Novi Zagreb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6" name="Picture 5" descr="Željeznički_most_Zagreb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506" y="3550634"/>
            <a:ext cx="4988529" cy="33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6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168</TotalTime>
  <Words>604</Words>
  <Application>Microsoft Office PowerPoint</Application>
  <PresentationFormat>Prikaz na zaslonu (4:3)</PresentationFormat>
  <Paragraphs>41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Goudy Old Style</vt:lpstr>
      <vt:lpstr>Impact</vt:lpstr>
      <vt:lpstr>Rockwell</vt:lpstr>
      <vt:lpstr>Times New Roman</vt:lpstr>
      <vt:lpstr>Inkwell</vt:lpstr>
      <vt:lpstr>       ZAGREB</vt:lpstr>
      <vt:lpstr>Capital city</vt:lpstr>
      <vt:lpstr>History</vt:lpstr>
      <vt:lpstr>Churches</vt:lpstr>
      <vt:lpstr>The Lotrščak tower</vt:lpstr>
      <vt:lpstr>Kamenita vrata</vt:lpstr>
      <vt:lpstr>The ban Josip Jelačić square</vt:lpstr>
      <vt:lpstr>Croatian National Theatre</vt:lpstr>
      <vt:lpstr>River Sava</vt:lpstr>
      <vt:lpstr>Medvednica</vt:lpstr>
      <vt:lpstr>Public transportation</vt:lpstr>
      <vt:lpstr>Sport</vt:lpstr>
      <vt:lpstr>Food</vt:lpstr>
      <vt:lpstr>PowerPointova prezentacija</vt:lpstr>
    </vt:vector>
  </TitlesOfParts>
  <Company>Nora Corp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ZAGREB</dc:title>
  <dc:creator>Renata Šrekais</dc:creator>
  <cp:lastModifiedBy>Ljubljanica</cp:lastModifiedBy>
  <cp:revision>13</cp:revision>
  <dcterms:created xsi:type="dcterms:W3CDTF">2015-02-08T12:43:28Z</dcterms:created>
  <dcterms:modified xsi:type="dcterms:W3CDTF">2015-10-30T09:44:28Z</dcterms:modified>
</cp:coreProperties>
</file>